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ahoma" charset="1" panose="020B0604030504040204"/>
      <p:regular r:id="rId10"/>
    </p:embeddedFont>
    <p:embeddedFont>
      <p:font typeface="Tahoma Bold" charset="1" panose="020B0804030504040204"/>
      <p:regular r:id="rId11"/>
    </p:embeddedFont>
    <p:embeddedFont>
      <p:font typeface="Arial" charset="1" panose="020B0502020202020204"/>
      <p:regular r:id="rId12"/>
    </p:embeddedFont>
    <p:embeddedFont>
      <p:font typeface="Arial Bold" charset="1" panose="020B0802020202020204"/>
      <p:regular r:id="rId13"/>
    </p:embeddedFont>
    <p:embeddedFont>
      <p:font typeface="Arial Italics" charset="1" panose="020B0502020202090204"/>
      <p:regular r:id="rId14"/>
    </p:embeddedFont>
    <p:embeddedFont>
      <p:font typeface="Arial Bold Italics" charset="1" panose="020B0802020202090204"/>
      <p:regular r:id="rId15"/>
    </p:embeddedFont>
    <p:embeddedFont>
      <p:font typeface="IBM Plex Sans" charset="1" panose="020B0503050203000203"/>
      <p:regular r:id="rId16"/>
    </p:embeddedFont>
    <p:embeddedFont>
      <p:font typeface="IBM Plex Sans Bold" charset="1" panose="020B0803050203000203"/>
      <p:regular r:id="rId17"/>
    </p:embeddedFont>
    <p:embeddedFont>
      <p:font typeface="IBM Plex Sans Italics" charset="1" panose="020B0503050203000203"/>
      <p:regular r:id="rId18"/>
    </p:embeddedFont>
    <p:embeddedFont>
      <p:font typeface="IBM Plex Sans Bold Italics" charset="1" panose="020B0803050203000203"/>
      <p:regular r:id="rId19"/>
    </p:embeddedFont>
    <p:embeddedFont>
      <p:font typeface="IBM Plex Sans Thin" charset="1" panose="020B0203050203000203"/>
      <p:regular r:id="rId20"/>
    </p:embeddedFont>
    <p:embeddedFont>
      <p:font typeface="IBM Plex Sans Thin Italics" charset="1" panose="020B0203050203000203"/>
      <p:regular r:id="rId21"/>
    </p:embeddedFont>
    <p:embeddedFont>
      <p:font typeface="IBM Plex Sans Medium" charset="1" panose="020B0603050203000203"/>
      <p:regular r:id="rId22"/>
    </p:embeddedFont>
    <p:embeddedFont>
      <p:font typeface="IBM Plex Sans Medium Italics" charset="1" panose="020B0603050203000203"/>
      <p:regular r:id="rId23"/>
    </p:embeddedFont>
    <p:embeddedFont>
      <p:font typeface="Open Sans" charset="1" panose="00000000000000000000"/>
      <p:regular r:id="rId24"/>
    </p:embeddedFont>
    <p:embeddedFont>
      <p:font typeface="Open Sans Bold" charset="1" panose="00000000000000000000"/>
      <p:regular r:id="rId25"/>
    </p:embeddedFont>
    <p:embeddedFont>
      <p:font typeface="Open Sans Italics" charset="1" panose="00000000000000000000"/>
      <p:regular r:id="rId26"/>
    </p:embeddedFont>
    <p:embeddedFont>
      <p:font typeface="Open Sans Bold Italics" charset="1" panose="00000000000000000000"/>
      <p:regular r:id="rId27"/>
    </p:embeddedFont>
    <p:embeddedFont>
      <p:font typeface="Open Sans Light" charset="1" panose="00000000000000000000"/>
      <p:regular r:id="rId28"/>
    </p:embeddedFont>
    <p:embeddedFont>
      <p:font typeface="Open Sans Light Italics" charset="1" panose="00000000000000000000"/>
      <p:regular r:id="rId29"/>
    </p:embeddedFont>
    <p:embeddedFont>
      <p:font typeface="Open Sans Medium" charset="1" panose="00000000000000000000"/>
      <p:regular r:id="rId30"/>
    </p:embeddedFont>
    <p:embeddedFont>
      <p:font typeface="Open Sans Medium Italics" charset="1" panose="00000000000000000000"/>
      <p:regular r:id="rId31"/>
    </p:embeddedFont>
    <p:embeddedFont>
      <p:font typeface="Open Sans Semi-Bold" charset="1" panose="00000000000000000000"/>
      <p:regular r:id="rId32"/>
    </p:embeddedFont>
    <p:embeddedFont>
      <p:font typeface="Open Sans Semi-Bold Italics" charset="1" panose="00000000000000000000"/>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 Id="rId4"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80" y="6105"/>
            <a:ext cx="9763697" cy="822960"/>
          </a:xfrm>
          <a:custGeom>
            <a:avLst/>
            <a:gdLst/>
            <a:ahLst/>
            <a:cxnLst/>
            <a:rect r="r" b="b" t="t" l="l"/>
            <a:pathLst>
              <a:path h="822960" w="9763697">
                <a:moveTo>
                  <a:pt x="0" y="0"/>
                </a:moveTo>
                <a:lnTo>
                  <a:pt x="9763697" y="0"/>
                </a:lnTo>
                <a:lnTo>
                  <a:pt x="9763697" y="822960"/>
                </a:lnTo>
                <a:lnTo>
                  <a:pt x="0" y="822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635760" y="6960753"/>
            <a:ext cx="3149600" cy="261176"/>
          </a:xfrm>
          <a:prstGeom prst="rect">
            <a:avLst/>
          </a:prstGeom>
        </p:spPr>
        <p:txBody>
          <a:bodyPr anchor="t" rtlCol="false" tIns="0" lIns="0" bIns="0" rIns="0">
            <a:spAutoFit/>
          </a:bodyPr>
          <a:lstStyle/>
          <a:p>
            <a:pPr algn="ctr">
              <a:lnSpc>
                <a:spcPts val="1534"/>
              </a:lnSpc>
            </a:pPr>
            <a:r>
              <a:rPr lang="en-US" sz="1279">
                <a:solidFill>
                  <a:srgbClr val="FFFFFF"/>
                </a:solidFill>
                <a:latin typeface="Arial Bold"/>
              </a:rPr>
              <a:t>GTÜ - Bilgisayar Mühendisliği Bölümü</a:t>
            </a:r>
          </a:p>
        </p:txBody>
      </p:sp>
      <p:grpSp>
        <p:nvGrpSpPr>
          <p:cNvPr name="Group 4" id="4"/>
          <p:cNvGrpSpPr/>
          <p:nvPr/>
        </p:nvGrpSpPr>
        <p:grpSpPr>
          <a:xfrm rot="0">
            <a:off x="8534400" y="46885"/>
            <a:ext cx="1184046" cy="741398"/>
            <a:chOff x="0" y="0"/>
            <a:chExt cx="1578728" cy="988531"/>
          </a:xfrm>
        </p:grpSpPr>
        <p:sp>
          <p:nvSpPr>
            <p:cNvPr name="Freeform 5" id="5"/>
            <p:cNvSpPr/>
            <p:nvPr/>
          </p:nvSpPr>
          <p:spPr>
            <a:xfrm flipH="false" flipV="false" rot="0">
              <a:off x="0" y="0"/>
              <a:ext cx="1578737" cy="988568"/>
            </a:xfrm>
            <a:custGeom>
              <a:avLst/>
              <a:gdLst/>
              <a:ahLst/>
              <a:cxnLst/>
              <a:rect r="r" b="b" t="t" l="l"/>
              <a:pathLst>
                <a:path h="988568" w="1578737">
                  <a:moveTo>
                    <a:pt x="0" y="0"/>
                  </a:moveTo>
                  <a:lnTo>
                    <a:pt x="1578737" y="0"/>
                  </a:lnTo>
                  <a:lnTo>
                    <a:pt x="1578737" y="988568"/>
                  </a:lnTo>
                  <a:lnTo>
                    <a:pt x="0" y="988568"/>
                  </a:lnTo>
                  <a:lnTo>
                    <a:pt x="0" y="0"/>
                  </a:lnTo>
                  <a:close/>
                </a:path>
              </a:pathLst>
            </a:custGeom>
            <a:blipFill>
              <a:blip r:embed="rId5"/>
              <a:stretch>
                <a:fillRect l="0" t="-93" r="0" b="-89"/>
              </a:stretch>
            </a:blipFill>
          </p:spPr>
        </p:sp>
      </p:grpSp>
      <p:sp>
        <p:nvSpPr>
          <p:cNvPr name="TextBox 6" id="6"/>
          <p:cNvSpPr txBox="true"/>
          <p:nvPr/>
        </p:nvSpPr>
        <p:spPr>
          <a:xfrm rot="0">
            <a:off x="4968240" y="6952837"/>
            <a:ext cx="3149600" cy="261176"/>
          </a:xfrm>
          <a:prstGeom prst="rect">
            <a:avLst/>
          </a:prstGeom>
        </p:spPr>
        <p:txBody>
          <a:bodyPr anchor="t" rtlCol="false" tIns="0" lIns="0" bIns="0" rIns="0">
            <a:spAutoFit/>
          </a:bodyPr>
          <a:lstStyle/>
          <a:p>
            <a:pPr algn="ctr">
              <a:lnSpc>
                <a:spcPts val="1534"/>
              </a:lnSpc>
            </a:pPr>
            <a:r>
              <a:rPr lang="en-US" sz="1279">
                <a:solidFill>
                  <a:srgbClr val="FFFFFF"/>
                </a:solidFill>
                <a:latin typeface="Arial Bold"/>
              </a:rPr>
              <a:t>BİL 495/496 Bitirme Projesi </a:t>
            </a:r>
          </a:p>
        </p:txBody>
      </p:sp>
      <p:sp>
        <p:nvSpPr>
          <p:cNvPr name="TextBox 7" id="7"/>
          <p:cNvSpPr txBox="true"/>
          <p:nvPr/>
        </p:nvSpPr>
        <p:spPr>
          <a:xfrm rot="0">
            <a:off x="6431280" y="259080"/>
            <a:ext cx="2743200" cy="169333"/>
          </a:xfrm>
          <a:prstGeom prst="rect">
            <a:avLst/>
          </a:prstGeom>
        </p:spPr>
        <p:txBody>
          <a:bodyPr anchor="t" rtlCol="false" tIns="0" lIns="0" bIns="0" rIns="0">
            <a:spAutoFit/>
          </a:bodyPr>
          <a:lstStyle/>
          <a:p>
            <a:pPr algn="ctr">
              <a:lnSpc>
                <a:spcPts val="1279"/>
              </a:lnSpc>
            </a:pPr>
            <a:r>
              <a:rPr lang="en-US" sz="1066">
                <a:solidFill>
                  <a:srgbClr val="FFFFCC"/>
                </a:solidFill>
                <a:latin typeface="Tahoma Bold"/>
              </a:rPr>
              <a:t>Bilgisayar Mühendisliği Bölümü</a:t>
            </a:r>
          </a:p>
        </p:txBody>
      </p:sp>
      <p:sp>
        <p:nvSpPr>
          <p:cNvPr name="Freeform 8" id="8"/>
          <p:cNvSpPr/>
          <p:nvPr/>
        </p:nvSpPr>
        <p:spPr>
          <a:xfrm flipH="false" flipV="false" rot="0">
            <a:off x="-5080" y="6105"/>
            <a:ext cx="9763697" cy="822960"/>
          </a:xfrm>
          <a:custGeom>
            <a:avLst/>
            <a:gdLst/>
            <a:ahLst/>
            <a:cxnLst/>
            <a:rect r="r" b="b" t="t" l="l"/>
            <a:pathLst>
              <a:path h="822960" w="9763697">
                <a:moveTo>
                  <a:pt x="0" y="0"/>
                </a:moveTo>
                <a:lnTo>
                  <a:pt x="9763697" y="0"/>
                </a:lnTo>
                <a:lnTo>
                  <a:pt x="9763697" y="822960"/>
                </a:lnTo>
                <a:lnTo>
                  <a:pt x="0" y="822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3495040" y="191735"/>
            <a:ext cx="2972521" cy="1861263"/>
            <a:chOff x="0" y="0"/>
            <a:chExt cx="3963361" cy="2481684"/>
          </a:xfrm>
        </p:grpSpPr>
        <p:sp>
          <p:nvSpPr>
            <p:cNvPr name="Freeform 10" id="10"/>
            <p:cNvSpPr/>
            <p:nvPr/>
          </p:nvSpPr>
          <p:spPr>
            <a:xfrm flipH="false" flipV="false" rot="0">
              <a:off x="0" y="0"/>
              <a:ext cx="3963416" cy="2481707"/>
            </a:xfrm>
            <a:custGeom>
              <a:avLst/>
              <a:gdLst/>
              <a:ahLst/>
              <a:cxnLst/>
              <a:rect r="r" b="b" t="t" l="l"/>
              <a:pathLst>
                <a:path h="2481707" w="3963416">
                  <a:moveTo>
                    <a:pt x="0" y="0"/>
                  </a:moveTo>
                  <a:lnTo>
                    <a:pt x="3963416" y="0"/>
                  </a:lnTo>
                  <a:lnTo>
                    <a:pt x="3963416" y="2481707"/>
                  </a:lnTo>
                  <a:lnTo>
                    <a:pt x="0" y="2481707"/>
                  </a:lnTo>
                  <a:lnTo>
                    <a:pt x="0" y="0"/>
                  </a:lnTo>
                  <a:close/>
                </a:path>
              </a:pathLst>
            </a:custGeom>
            <a:blipFill>
              <a:blip r:embed="rId6"/>
              <a:stretch>
                <a:fillRect l="0" t="-107" r="1" b="-106"/>
              </a:stretch>
            </a:blipFill>
          </p:spPr>
        </p:sp>
      </p:grpSp>
      <p:sp>
        <p:nvSpPr>
          <p:cNvPr name="Freeform 11" id="11"/>
          <p:cNvSpPr/>
          <p:nvPr/>
        </p:nvSpPr>
        <p:spPr>
          <a:xfrm flipH="false" flipV="false" rot="0">
            <a:off x="0" y="2283799"/>
            <a:ext cx="9718446" cy="1888151"/>
          </a:xfrm>
          <a:custGeom>
            <a:avLst/>
            <a:gdLst/>
            <a:ahLst/>
            <a:cxnLst/>
            <a:rect r="r" b="b" t="t" l="l"/>
            <a:pathLst>
              <a:path h="1888151" w="9718446">
                <a:moveTo>
                  <a:pt x="0" y="0"/>
                </a:moveTo>
                <a:lnTo>
                  <a:pt x="9718446" y="0"/>
                </a:lnTo>
                <a:lnTo>
                  <a:pt x="9718446" y="1888151"/>
                </a:lnTo>
                <a:lnTo>
                  <a:pt x="0" y="1888151"/>
                </a:lnTo>
                <a:lnTo>
                  <a:pt x="0" y="0"/>
                </a:lnTo>
                <a:close/>
              </a:path>
            </a:pathLst>
          </a:custGeom>
          <a:blipFill>
            <a:blip r:embed="rId7"/>
            <a:stretch>
              <a:fillRect l="0" t="-196227" r="0" b="-66640"/>
            </a:stretch>
          </a:blipFill>
          <a:ln w="38100" cap="sq">
            <a:solidFill>
              <a:srgbClr val="000000"/>
            </a:solidFill>
            <a:prstDash val="solid"/>
            <a:miter/>
          </a:ln>
        </p:spPr>
      </p:sp>
      <p:sp>
        <p:nvSpPr>
          <p:cNvPr name="TextBox 12" id="12"/>
          <p:cNvSpPr txBox="true"/>
          <p:nvPr/>
        </p:nvSpPr>
        <p:spPr>
          <a:xfrm rot="0">
            <a:off x="-5080" y="2290595"/>
            <a:ext cx="9723526" cy="1847228"/>
          </a:xfrm>
          <a:prstGeom prst="rect">
            <a:avLst/>
          </a:prstGeom>
        </p:spPr>
        <p:txBody>
          <a:bodyPr anchor="t" rtlCol="false" tIns="0" lIns="0" bIns="0" rIns="0">
            <a:spAutoFit/>
          </a:bodyPr>
          <a:lstStyle/>
          <a:p>
            <a:pPr algn="ctr">
              <a:lnSpc>
                <a:spcPts val="4938"/>
              </a:lnSpc>
            </a:pPr>
            <a:r>
              <a:rPr lang="en-US" sz="3798" spc="18">
                <a:solidFill>
                  <a:srgbClr val="000000"/>
                </a:solidFill>
                <a:latin typeface="Open Sans Bold"/>
              </a:rPr>
              <a:t>GTU CSE 496</a:t>
            </a:r>
          </a:p>
          <a:p>
            <a:pPr algn="ctr">
              <a:lnSpc>
                <a:spcPts val="4938"/>
              </a:lnSpc>
            </a:pPr>
            <a:r>
              <a:rPr lang="en-US" sz="3798" spc="18">
                <a:solidFill>
                  <a:srgbClr val="000000"/>
                </a:solidFill>
                <a:latin typeface="Open Sans Bold"/>
              </a:rPr>
              <a:t> GRADUATION PROJECT -2-</a:t>
            </a:r>
          </a:p>
          <a:p>
            <a:pPr algn="ctr">
              <a:lnSpc>
                <a:spcPts val="4938"/>
              </a:lnSpc>
            </a:pPr>
            <a:r>
              <a:rPr lang="en-US" sz="3799" spc="18">
                <a:solidFill>
                  <a:srgbClr val="000000"/>
                </a:solidFill>
                <a:latin typeface="Open Sans Bold"/>
              </a:rPr>
              <a:t>TURKISH TEXT CORRECTOR PLUGIN</a:t>
            </a:r>
            <a:r>
              <a:rPr lang="en-US" sz="3799" spc="18">
                <a:solidFill>
                  <a:srgbClr val="000000"/>
                </a:solidFill>
                <a:latin typeface="Open Sans Bold"/>
              </a:rPr>
              <a:t> </a:t>
            </a:r>
          </a:p>
        </p:txBody>
      </p:sp>
      <p:sp>
        <p:nvSpPr>
          <p:cNvPr name="TextBox 13" id="13"/>
          <p:cNvSpPr txBox="true"/>
          <p:nvPr/>
        </p:nvSpPr>
        <p:spPr>
          <a:xfrm rot="0">
            <a:off x="580611" y="4211749"/>
            <a:ext cx="8409497" cy="2701290"/>
          </a:xfrm>
          <a:prstGeom prst="rect">
            <a:avLst/>
          </a:prstGeom>
        </p:spPr>
        <p:txBody>
          <a:bodyPr anchor="t" rtlCol="false" tIns="0" lIns="0" bIns="0" rIns="0">
            <a:spAutoFit/>
          </a:bodyPr>
          <a:lstStyle/>
          <a:p>
            <a:pPr algn="ctr">
              <a:lnSpc>
                <a:spcPts val="4290"/>
              </a:lnSpc>
            </a:pPr>
          </a:p>
          <a:p>
            <a:pPr algn="ctr">
              <a:lnSpc>
                <a:spcPts val="4290"/>
              </a:lnSpc>
            </a:pPr>
            <a:r>
              <a:rPr lang="en-US" sz="3300" spc="16">
                <a:solidFill>
                  <a:srgbClr val="000000"/>
                </a:solidFill>
                <a:latin typeface="Open Sans"/>
              </a:rPr>
              <a:t>ÇAĞRI ÇAYCI</a:t>
            </a:r>
          </a:p>
          <a:p>
            <a:pPr algn="ctr">
              <a:lnSpc>
                <a:spcPts val="4290"/>
              </a:lnSpc>
            </a:pPr>
          </a:p>
          <a:p>
            <a:pPr algn="ctr">
              <a:lnSpc>
                <a:spcPts val="4290"/>
              </a:lnSpc>
            </a:pPr>
            <a:r>
              <a:rPr lang="en-US" sz="3300" spc="16">
                <a:solidFill>
                  <a:srgbClr val="000000"/>
                </a:solidFill>
                <a:latin typeface="Open Sans"/>
              </a:rPr>
              <a:t>ADVISOR: Dr. GÖKHAN KAYA</a:t>
            </a:r>
          </a:p>
          <a:p>
            <a:pPr algn="ctr">
              <a:lnSpc>
                <a:spcPts val="4290"/>
              </a:lnSpc>
            </a:pPr>
            <a:r>
              <a:rPr lang="en-US" sz="3300" spc="16">
                <a:solidFill>
                  <a:srgbClr val="000000"/>
                </a:solidFill>
                <a:latin typeface="Open Sans"/>
              </a:rPr>
              <a:t>MARCH 2024</a:t>
            </a:r>
          </a:p>
        </p:txBody>
      </p:sp>
      <p:grpSp>
        <p:nvGrpSpPr>
          <p:cNvPr name="Group 14" id="14"/>
          <p:cNvGrpSpPr/>
          <p:nvPr/>
        </p:nvGrpSpPr>
        <p:grpSpPr>
          <a:xfrm rot="0">
            <a:off x="-5080" y="6903720"/>
            <a:ext cx="9763760" cy="416560"/>
            <a:chOff x="0" y="0"/>
            <a:chExt cx="13018347" cy="555413"/>
          </a:xfrm>
        </p:grpSpPr>
        <p:sp>
          <p:nvSpPr>
            <p:cNvPr name="Freeform 15" id="15"/>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6" id="16"/>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7" id="17"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8"/>
            <a:stretch>
              <a:fillRect l="0" t="0" r="0" b="0"/>
            </a:stretch>
          </a:blipFill>
        </p:spPr>
      </p:sp>
      <p:sp>
        <p:nvSpPr>
          <p:cNvPr name="TextBox 18" id="18"/>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9" id="19"/>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5" id="5"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Freeform 6" id="6"/>
          <p:cNvSpPr/>
          <p:nvPr/>
        </p:nvSpPr>
        <p:spPr>
          <a:xfrm flipH="false" flipV="false" rot="0">
            <a:off x="731520" y="1536723"/>
            <a:ext cx="8290560" cy="4659338"/>
          </a:xfrm>
          <a:custGeom>
            <a:avLst/>
            <a:gdLst/>
            <a:ahLst/>
            <a:cxnLst/>
            <a:rect r="r" b="b" t="t" l="l"/>
            <a:pathLst>
              <a:path h="4659338" w="8290560">
                <a:moveTo>
                  <a:pt x="0" y="0"/>
                </a:moveTo>
                <a:lnTo>
                  <a:pt x="8290560" y="0"/>
                </a:lnTo>
                <a:lnTo>
                  <a:pt x="8290560" y="4659339"/>
                </a:lnTo>
                <a:lnTo>
                  <a:pt x="0" y="4659339"/>
                </a:lnTo>
                <a:lnTo>
                  <a:pt x="0" y="0"/>
                </a:lnTo>
                <a:close/>
              </a:path>
            </a:pathLst>
          </a:custGeom>
          <a:blipFill>
            <a:blip r:embed="rId3"/>
            <a:stretch>
              <a:fillRect l="0" t="0" r="0" b="0"/>
            </a:stretch>
          </a:blipFill>
        </p:spPr>
      </p:sp>
      <p:sp>
        <p:nvSpPr>
          <p:cNvPr name="TextBox 7" id="7"/>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TextBox 8" id="8"/>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Timeline</a:t>
            </a:r>
          </a:p>
        </p:txBody>
      </p:sp>
      <p:grpSp>
        <p:nvGrpSpPr>
          <p:cNvPr name="Group 9" id="9"/>
          <p:cNvGrpSpPr/>
          <p:nvPr/>
        </p:nvGrpSpPr>
        <p:grpSpPr>
          <a:xfrm rot="0">
            <a:off x="-5080" y="6903720"/>
            <a:ext cx="9763760" cy="416560"/>
            <a:chOff x="0" y="0"/>
            <a:chExt cx="13018347" cy="555413"/>
          </a:xfrm>
        </p:grpSpPr>
        <p:sp>
          <p:nvSpPr>
            <p:cNvPr name="Freeform 10" id="10"/>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1" id="11"/>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2" id="12"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4"/>
            <a:stretch>
              <a:fillRect l="0" t="0" r="0" b="0"/>
            </a:stretch>
          </a:blipFill>
        </p:spPr>
      </p:sp>
      <p:sp>
        <p:nvSpPr>
          <p:cNvPr name="TextBox 13" id="13"/>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4" id="14"/>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Success Criteria</a:t>
            </a:r>
          </a:p>
        </p:txBody>
      </p:sp>
      <p:sp>
        <p:nvSpPr>
          <p:cNvPr name="TextBox 9" id="9"/>
          <p:cNvSpPr txBox="true"/>
          <p:nvPr/>
        </p:nvSpPr>
        <p:spPr>
          <a:xfrm rot="0">
            <a:off x="253365" y="1179195"/>
            <a:ext cx="9129542" cy="3472180"/>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a:rPr>
              <a:t>Success criteria for the Turkish Text Corrector Plugin are;</a:t>
            </a:r>
          </a:p>
          <a:p>
            <a:pPr algn="just" marL="561341" indent="-280670" lvl="1">
              <a:lnSpc>
                <a:spcPts val="3380"/>
              </a:lnSpc>
              <a:buFont typeface="Arial"/>
              <a:buChar char="•"/>
            </a:pPr>
            <a:r>
              <a:rPr lang="en-US" sz="2600" spc="13" u="sng">
                <a:solidFill>
                  <a:srgbClr val="000000"/>
                </a:solidFill>
                <a:latin typeface="Arial"/>
              </a:rPr>
              <a:t>Trivial Words Correction</a:t>
            </a:r>
            <a:r>
              <a:rPr lang="en-US" sz="2600" spc="13">
                <a:solidFill>
                  <a:srgbClr val="000000"/>
                </a:solidFill>
                <a:latin typeface="Arial"/>
              </a:rPr>
              <a:t>: Achieve a </a:t>
            </a:r>
            <a:r>
              <a:rPr lang="en-US" sz="2600" spc="13">
                <a:solidFill>
                  <a:srgbClr val="000000"/>
                </a:solidFill>
                <a:latin typeface="Arial Bold"/>
              </a:rPr>
              <a:t>success rate of 90% or higher</a:t>
            </a:r>
            <a:r>
              <a:rPr lang="en-US" sz="2600" spc="13">
                <a:solidFill>
                  <a:srgbClr val="000000"/>
                </a:solidFill>
                <a:latin typeface="Arial"/>
              </a:rPr>
              <a:t> for correcting trivial words.</a:t>
            </a:r>
          </a:p>
          <a:p>
            <a:pPr algn="just" marL="561341" indent="-280670" lvl="1">
              <a:lnSpc>
                <a:spcPts val="3380"/>
              </a:lnSpc>
              <a:buFont typeface="Arial"/>
              <a:buChar char="•"/>
            </a:pPr>
            <a:r>
              <a:rPr lang="en-US" sz="2600" spc="13" u="sng">
                <a:solidFill>
                  <a:srgbClr val="000000"/>
                </a:solidFill>
                <a:latin typeface="Arial"/>
              </a:rPr>
              <a:t>Non-Trivial Words Correction</a:t>
            </a:r>
            <a:r>
              <a:rPr lang="en-US" sz="2600" spc="13">
                <a:solidFill>
                  <a:srgbClr val="000000"/>
                </a:solidFill>
                <a:latin typeface="Arial"/>
              </a:rPr>
              <a:t>: Achieve a </a:t>
            </a:r>
            <a:r>
              <a:rPr lang="en-US" sz="2600" spc="13">
                <a:solidFill>
                  <a:srgbClr val="000000"/>
                </a:solidFill>
                <a:latin typeface="Arial Bold"/>
              </a:rPr>
              <a:t>success rate of 60% or higher</a:t>
            </a:r>
            <a:r>
              <a:rPr lang="en-US" sz="2600" spc="13">
                <a:solidFill>
                  <a:srgbClr val="000000"/>
                </a:solidFill>
                <a:latin typeface="Arial"/>
              </a:rPr>
              <a:t> for correcting non-trivial words.</a:t>
            </a:r>
          </a:p>
          <a:p>
            <a:pPr algn="just" marL="561341" indent="-280670" lvl="1">
              <a:lnSpc>
                <a:spcPts val="3380"/>
              </a:lnSpc>
              <a:buFont typeface="Arial"/>
              <a:buChar char="•"/>
            </a:pPr>
            <a:r>
              <a:rPr lang="en-US" sz="2600" spc="13" u="sng">
                <a:solidFill>
                  <a:srgbClr val="000000"/>
                </a:solidFill>
                <a:latin typeface="Arial"/>
              </a:rPr>
              <a:t>Timeliness</a:t>
            </a:r>
            <a:r>
              <a:rPr lang="en-US" sz="2600" spc="13">
                <a:solidFill>
                  <a:srgbClr val="000000"/>
                </a:solidFill>
                <a:latin typeface="Arial"/>
              </a:rPr>
              <a:t>: Find the incorrect words and make the necessary corrections within </a:t>
            </a:r>
            <a:r>
              <a:rPr lang="en-US" sz="2600" spc="13">
                <a:solidFill>
                  <a:srgbClr val="000000"/>
                </a:solidFill>
                <a:latin typeface="Arial Bold"/>
              </a:rPr>
              <a:t>3 seconds</a:t>
            </a:r>
            <a:r>
              <a:rPr lang="en-US" sz="2600" spc="13">
                <a:solidFill>
                  <a:srgbClr val="000000"/>
                </a:solidFill>
                <a:latin typeface="Arial"/>
              </a:rPr>
              <a:t> after the completion of the sentence.</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Resources</a:t>
            </a:r>
          </a:p>
        </p:txBody>
      </p:sp>
      <p:sp>
        <p:nvSpPr>
          <p:cNvPr name="TextBox 9" id="9"/>
          <p:cNvSpPr txBox="true"/>
          <p:nvPr/>
        </p:nvSpPr>
        <p:spPr>
          <a:xfrm rot="0">
            <a:off x="253365" y="1179195"/>
            <a:ext cx="9135020" cy="2614930"/>
          </a:xfrm>
          <a:prstGeom prst="rect">
            <a:avLst/>
          </a:prstGeom>
        </p:spPr>
        <p:txBody>
          <a:bodyPr anchor="t" rtlCol="false" tIns="0" lIns="0" bIns="0" rIns="0">
            <a:spAutoFit/>
          </a:bodyPr>
          <a:lstStyle/>
          <a:p>
            <a:pPr marL="561341" indent="-280670" lvl="1">
              <a:lnSpc>
                <a:spcPts val="3380"/>
              </a:lnSpc>
              <a:buFont typeface="Arial"/>
              <a:buChar char="•"/>
            </a:pPr>
            <a:r>
              <a:rPr lang="en-US" sz="2600" spc="13">
                <a:solidFill>
                  <a:srgbClr val="000000"/>
                </a:solidFill>
                <a:latin typeface="Arial"/>
              </a:rPr>
              <a:t> https://www.aarp.org/home-family/personal-technology/info-2022/web-browser-extensions.html [Browser Extension Image]</a:t>
            </a:r>
          </a:p>
          <a:p>
            <a:pPr marL="561341" indent="-280670" lvl="1">
              <a:lnSpc>
                <a:spcPts val="3380"/>
              </a:lnSpc>
              <a:buFont typeface="Arial"/>
              <a:buChar char="•"/>
            </a:pPr>
            <a:r>
              <a:rPr lang="en-US" sz="2600" spc="13">
                <a:solidFill>
                  <a:srgbClr val="000000"/>
                </a:solidFill>
                <a:latin typeface="Arial"/>
              </a:rPr>
              <a:t>http://www.nyiniyu.com/?en_text-correction-and-translation,46 [Text Correction Image]</a:t>
            </a:r>
          </a:p>
          <a:p>
            <a:pPr algn="l" marL="561341" indent="-280670" lvl="1">
              <a:lnSpc>
                <a:spcPts val="3380"/>
              </a:lnSpc>
              <a:buFont typeface="Arial"/>
              <a:buChar char="•"/>
            </a:pPr>
            <a:r>
              <a:rPr lang="en-US" sz="2600" spc="13">
                <a:solidFill>
                  <a:srgbClr val="000000"/>
                </a:solidFill>
                <a:latin typeface="Arial"/>
              </a:rPr>
              <a:t>https://www.drawio.com/ [Design Plan Images]</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1947000" y="3024499"/>
            <a:ext cx="5859600" cy="1228103"/>
          </a:xfrm>
          <a:prstGeom prst="rect">
            <a:avLst/>
          </a:prstGeom>
        </p:spPr>
        <p:txBody>
          <a:bodyPr anchor="t" rtlCol="false" tIns="0" lIns="0" bIns="0" rIns="0">
            <a:spAutoFit/>
          </a:bodyPr>
          <a:lstStyle/>
          <a:p>
            <a:pPr algn="ctr">
              <a:lnSpc>
                <a:spcPts val="4938"/>
              </a:lnSpc>
            </a:pPr>
            <a:r>
              <a:rPr lang="en-US" sz="3798" spc="18">
                <a:solidFill>
                  <a:srgbClr val="000000"/>
                </a:solidFill>
                <a:latin typeface="Open Sans Bold"/>
              </a:rPr>
              <a:t>THANK YOU FOR LISTENING</a:t>
            </a:r>
          </a:p>
        </p:txBody>
      </p:sp>
      <p:grpSp>
        <p:nvGrpSpPr>
          <p:cNvPr name="Group 9" id="9"/>
          <p:cNvGrpSpPr/>
          <p:nvPr/>
        </p:nvGrpSpPr>
        <p:grpSpPr>
          <a:xfrm rot="0">
            <a:off x="-5080" y="6903720"/>
            <a:ext cx="9763760" cy="416560"/>
            <a:chOff x="0" y="0"/>
            <a:chExt cx="13018347" cy="555413"/>
          </a:xfrm>
        </p:grpSpPr>
        <p:sp>
          <p:nvSpPr>
            <p:cNvPr name="Freeform 10" id="10"/>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1" id="11"/>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2" id="12"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3" id="13"/>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4" id="14"/>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903720"/>
            <a:ext cx="9763760" cy="416560"/>
            <a:chOff x="0" y="0"/>
            <a:chExt cx="13018347" cy="555413"/>
          </a:xfrm>
        </p:grpSpPr>
        <p:sp>
          <p:nvSpPr>
            <p:cNvPr name="Freeform 3" id="3"/>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4" id="4"/>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grpSp>
        <p:nvGrpSpPr>
          <p:cNvPr name="Group 5" id="5"/>
          <p:cNvGrpSpPr/>
          <p:nvPr/>
        </p:nvGrpSpPr>
        <p:grpSpPr>
          <a:xfrm rot="0">
            <a:off x="-5080" y="6105"/>
            <a:ext cx="9763760" cy="822960"/>
            <a:chOff x="0" y="0"/>
            <a:chExt cx="13018347" cy="1097280"/>
          </a:xfrm>
        </p:grpSpPr>
        <p:sp>
          <p:nvSpPr>
            <p:cNvPr name="Freeform 6" id="6"/>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7" id="7"/>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8" id="8"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Freeform 9" id="9"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4"/>
            <a:stretch>
              <a:fillRect l="0" t="0" r="-110" b="0"/>
            </a:stretch>
          </a:blipFill>
        </p:spPr>
      </p:sp>
      <p:sp>
        <p:nvSpPr>
          <p:cNvPr name="TextBox 10" id="10"/>
          <p:cNvSpPr txBox="true"/>
          <p:nvPr/>
        </p:nvSpPr>
        <p:spPr>
          <a:xfrm rot="0">
            <a:off x="253365" y="1179195"/>
            <a:ext cx="7782560" cy="5186680"/>
          </a:xfrm>
          <a:prstGeom prst="rect">
            <a:avLst/>
          </a:prstGeom>
        </p:spPr>
        <p:txBody>
          <a:bodyPr anchor="t" rtlCol="false" tIns="0" lIns="0" bIns="0" rIns="0">
            <a:spAutoFit/>
          </a:bodyPr>
          <a:lstStyle/>
          <a:p>
            <a:pPr marL="334493" indent="-167246" lvl="1">
              <a:lnSpc>
                <a:spcPts val="3380"/>
              </a:lnSpc>
              <a:buFont typeface="Arial"/>
              <a:buChar char="•"/>
            </a:pPr>
            <a:r>
              <a:rPr lang="en-US" sz="2600" spc="13">
                <a:solidFill>
                  <a:srgbClr val="000000"/>
                </a:solidFill>
                <a:latin typeface="Arial"/>
              </a:rPr>
              <a:t>Introduction</a:t>
            </a:r>
          </a:p>
          <a:p>
            <a:pPr algn="l">
              <a:lnSpc>
                <a:spcPts val="3380"/>
              </a:lnSpc>
            </a:pPr>
          </a:p>
          <a:p>
            <a:pPr algn="l" marL="334603" indent="-167301" lvl="1">
              <a:lnSpc>
                <a:spcPts val="3380"/>
              </a:lnSpc>
              <a:buFont typeface="Arial"/>
              <a:buChar char="•"/>
            </a:pPr>
            <a:r>
              <a:rPr lang="en-US" sz="2600" spc="13">
                <a:solidFill>
                  <a:srgbClr val="000000"/>
                </a:solidFill>
                <a:latin typeface="Arial"/>
              </a:rPr>
              <a:t>Design Plan</a:t>
            </a:r>
          </a:p>
          <a:p>
            <a:pPr algn="l" marL="334603" indent="-167301" lvl="1">
              <a:lnSpc>
                <a:spcPts val="3380"/>
              </a:lnSpc>
            </a:pPr>
          </a:p>
          <a:p>
            <a:pPr algn="l" marL="334493" indent="-167246" lvl="1">
              <a:lnSpc>
                <a:spcPts val="3380"/>
              </a:lnSpc>
              <a:buFont typeface="Arial"/>
              <a:buChar char="•"/>
            </a:pPr>
            <a:r>
              <a:rPr lang="en-US" sz="2600" spc="13">
                <a:solidFill>
                  <a:srgbClr val="000000"/>
                </a:solidFill>
                <a:latin typeface="Arial"/>
              </a:rPr>
              <a:t>Requirements</a:t>
            </a:r>
          </a:p>
          <a:p>
            <a:pPr algn="l">
              <a:lnSpc>
                <a:spcPts val="3380"/>
              </a:lnSpc>
            </a:pPr>
          </a:p>
          <a:p>
            <a:pPr algn="l" marL="334493" indent="-167246" lvl="1">
              <a:lnSpc>
                <a:spcPts val="3380"/>
              </a:lnSpc>
              <a:buFont typeface="Arial"/>
              <a:buChar char="•"/>
            </a:pPr>
            <a:r>
              <a:rPr lang="en-US" sz="2600" spc="13">
                <a:solidFill>
                  <a:srgbClr val="000000"/>
                </a:solidFill>
                <a:latin typeface="Arial"/>
              </a:rPr>
              <a:t>Timeline</a:t>
            </a:r>
          </a:p>
          <a:p>
            <a:pPr algn="l" marL="334603" indent="-167301" lvl="1">
              <a:lnSpc>
                <a:spcPts val="3380"/>
              </a:lnSpc>
            </a:pPr>
          </a:p>
          <a:p>
            <a:pPr algn="l" marL="334493" indent="-167246" lvl="1">
              <a:lnSpc>
                <a:spcPts val="3380"/>
              </a:lnSpc>
              <a:buFont typeface="Arial"/>
              <a:buChar char="•"/>
            </a:pPr>
            <a:r>
              <a:rPr lang="en-US" sz="2600" spc="13">
                <a:solidFill>
                  <a:srgbClr val="000000"/>
                </a:solidFill>
                <a:latin typeface="Arial"/>
              </a:rPr>
              <a:t>Success Criteria</a:t>
            </a:r>
          </a:p>
          <a:p>
            <a:pPr algn="l">
              <a:lnSpc>
                <a:spcPts val="3380"/>
              </a:lnSpc>
            </a:pPr>
          </a:p>
          <a:p>
            <a:pPr algn="l" marL="334603" indent="-167301" lvl="1">
              <a:lnSpc>
                <a:spcPts val="3380"/>
              </a:lnSpc>
              <a:buFont typeface="Arial"/>
              <a:buChar char="•"/>
            </a:pPr>
            <a:r>
              <a:rPr lang="en-US" sz="2600" spc="13">
                <a:solidFill>
                  <a:srgbClr val="000000"/>
                </a:solidFill>
                <a:latin typeface="Arial"/>
              </a:rPr>
              <a:t>Resources</a:t>
            </a:r>
          </a:p>
          <a:p>
            <a:pPr algn="l">
              <a:lnSpc>
                <a:spcPts val="3380"/>
              </a:lnSpc>
            </a:pPr>
          </a:p>
        </p:txBody>
      </p:sp>
      <p:sp>
        <p:nvSpPr>
          <p:cNvPr name="TextBox 11" id="11"/>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Contents</a:t>
            </a:r>
          </a:p>
        </p:txBody>
      </p:sp>
      <p:sp>
        <p:nvSpPr>
          <p:cNvPr name="TextBox 12" id="12"/>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3" id="13"/>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5" id="5"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6" id="6"/>
          <p:cNvSpPr txBox="true"/>
          <p:nvPr/>
        </p:nvSpPr>
        <p:spPr>
          <a:xfrm rot="0">
            <a:off x="253365" y="1179073"/>
            <a:ext cx="5961131" cy="4307840"/>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a:rPr>
              <a:t>   Turkish Text Corrector Plugin </a:t>
            </a:r>
            <a:r>
              <a:rPr lang="en-US" sz="2600" spc="13">
                <a:solidFill>
                  <a:srgbClr val="000000"/>
                </a:solidFill>
                <a:latin typeface="Arial"/>
              </a:rPr>
              <a:t>is a browser extension intended to correct errors that arise when users type </a:t>
            </a:r>
            <a:r>
              <a:rPr lang="en-US" sz="2600" spc="13">
                <a:solidFill>
                  <a:srgbClr val="000000"/>
                </a:solidFill>
                <a:latin typeface="Arial Bold"/>
              </a:rPr>
              <a:t>Turkish words</a:t>
            </a:r>
            <a:r>
              <a:rPr lang="en-US" sz="2600" spc="13">
                <a:solidFill>
                  <a:srgbClr val="000000"/>
                </a:solidFill>
                <a:latin typeface="Arial"/>
              </a:rPr>
              <a:t> using an </a:t>
            </a:r>
            <a:r>
              <a:rPr lang="en-US" sz="2600" spc="13">
                <a:solidFill>
                  <a:srgbClr val="000000"/>
                </a:solidFill>
                <a:latin typeface="Arial Bold"/>
              </a:rPr>
              <a:t>English keyboard layout</a:t>
            </a:r>
            <a:r>
              <a:rPr lang="en-US" sz="2600" spc="13">
                <a:solidFill>
                  <a:srgbClr val="000000"/>
                </a:solidFill>
                <a:latin typeface="Arial"/>
              </a:rPr>
              <a:t>. This tool enhances typing precision and efficiency, particularly for those who frequently need to input Turkish text but are constrained by the keyboard layout.</a:t>
            </a:r>
          </a:p>
          <a:p>
            <a:pPr algn="just">
              <a:lnSpc>
                <a:spcPts val="3120"/>
              </a:lnSpc>
            </a:pPr>
          </a:p>
        </p:txBody>
      </p:sp>
      <p:sp>
        <p:nvSpPr>
          <p:cNvPr name="Freeform 7" id="7"/>
          <p:cNvSpPr/>
          <p:nvPr/>
        </p:nvSpPr>
        <p:spPr>
          <a:xfrm flipH="false" flipV="false" rot="0">
            <a:off x="6469577" y="3879578"/>
            <a:ext cx="3248869" cy="1607335"/>
          </a:xfrm>
          <a:custGeom>
            <a:avLst/>
            <a:gdLst/>
            <a:ahLst/>
            <a:cxnLst/>
            <a:rect r="r" b="b" t="t" l="l"/>
            <a:pathLst>
              <a:path h="1607335" w="3248869">
                <a:moveTo>
                  <a:pt x="0" y="0"/>
                </a:moveTo>
                <a:lnTo>
                  <a:pt x="3248869" y="0"/>
                </a:lnTo>
                <a:lnTo>
                  <a:pt x="3248869" y="1607335"/>
                </a:lnTo>
                <a:lnTo>
                  <a:pt x="0" y="1607335"/>
                </a:lnTo>
                <a:lnTo>
                  <a:pt x="0" y="0"/>
                </a:lnTo>
                <a:close/>
              </a:path>
            </a:pathLst>
          </a:custGeom>
          <a:blipFill>
            <a:blip r:embed="rId3"/>
            <a:stretch>
              <a:fillRect l="0" t="0" r="0" b="0"/>
            </a:stretch>
          </a:blipFill>
        </p:spPr>
      </p:sp>
      <p:sp>
        <p:nvSpPr>
          <p:cNvPr name="TextBox 8" id="8"/>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TextBox 9" id="9"/>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10" id="10"/>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Introduction</a:t>
            </a:r>
          </a:p>
        </p:txBody>
      </p:sp>
      <p:sp>
        <p:nvSpPr>
          <p:cNvPr name="Freeform 11" id="11"/>
          <p:cNvSpPr/>
          <p:nvPr/>
        </p:nvSpPr>
        <p:spPr>
          <a:xfrm flipH="false" flipV="false" rot="0">
            <a:off x="6818032" y="1255273"/>
            <a:ext cx="2599616" cy="2467483"/>
          </a:xfrm>
          <a:custGeom>
            <a:avLst/>
            <a:gdLst/>
            <a:ahLst/>
            <a:cxnLst/>
            <a:rect r="r" b="b" t="t" l="l"/>
            <a:pathLst>
              <a:path h="2467483" w="2599616">
                <a:moveTo>
                  <a:pt x="0" y="0"/>
                </a:moveTo>
                <a:lnTo>
                  <a:pt x="2599616" y="0"/>
                </a:lnTo>
                <a:lnTo>
                  <a:pt x="2599616" y="2467483"/>
                </a:lnTo>
                <a:lnTo>
                  <a:pt x="0" y="2467483"/>
                </a:lnTo>
                <a:lnTo>
                  <a:pt x="0" y="0"/>
                </a:lnTo>
                <a:close/>
              </a:path>
            </a:pathLst>
          </a:custGeom>
          <a:blipFill>
            <a:blip r:embed="rId4"/>
            <a:stretch>
              <a:fillRect l="-47830" t="-9487" r="-47830" b="-8950"/>
            </a:stretch>
          </a:blipFill>
        </p:spPr>
      </p:sp>
      <p:grpSp>
        <p:nvGrpSpPr>
          <p:cNvPr name="Group 12" id="12"/>
          <p:cNvGrpSpPr/>
          <p:nvPr/>
        </p:nvGrpSpPr>
        <p:grpSpPr>
          <a:xfrm rot="0">
            <a:off x="-5080" y="6903720"/>
            <a:ext cx="9763760" cy="416560"/>
            <a:chOff x="0" y="0"/>
            <a:chExt cx="13018347" cy="555413"/>
          </a:xfrm>
        </p:grpSpPr>
        <p:sp>
          <p:nvSpPr>
            <p:cNvPr name="Freeform 13" id="13"/>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4" id="14"/>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5" id="15"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5"/>
            <a:stretch>
              <a:fillRect l="0" t="0" r="0" b="0"/>
            </a:stretch>
          </a:blipFill>
        </p:spPr>
      </p:sp>
      <p:sp>
        <p:nvSpPr>
          <p:cNvPr name="TextBox 16" id="16"/>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7" id="17"/>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254000" y="3387"/>
            <a:ext cx="916432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Design Plan</a:t>
            </a:r>
          </a:p>
        </p:txBody>
      </p:sp>
      <p:sp>
        <p:nvSpPr>
          <p:cNvPr name="TextBox 9" id="9"/>
          <p:cNvSpPr txBox="true"/>
          <p:nvPr/>
        </p:nvSpPr>
        <p:spPr>
          <a:xfrm rot="0">
            <a:off x="253609" y="1179073"/>
            <a:ext cx="9164711" cy="3900805"/>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a:rPr>
              <a:t>   This project consists of 3 main steps:</a:t>
            </a:r>
          </a:p>
          <a:p>
            <a:pPr algn="just" marL="561341" indent="-280670" lvl="1">
              <a:lnSpc>
                <a:spcPts val="3380"/>
              </a:lnSpc>
              <a:buFont typeface="Arial"/>
              <a:buChar char="•"/>
            </a:pPr>
            <a:r>
              <a:rPr lang="en-US" sz="2600" spc="13">
                <a:solidFill>
                  <a:srgbClr val="000000"/>
                </a:solidFill>
                <a:latin typeface="Arial Bold"/>
              </a:rPr>
              <a:t>Character Substitution</a:t>
            </a:r>
            <a:r>
              <a:rPr lang="en-US" sz="2600" spc="13">
                <a:solidFill>
                  <a:srgbClr val="000000"/>
                </a:solidFill>
                <a:latin typeface="Arial"/>
              </a:rPr>
              <a:t>: Substituting 'c' with 'ç', 'g' with 'ğ', 'i' with 'ı', etc.</a:t>
            </a:r>
          </a:p>
          <a:p>
            <a:pPr algn="just" marL="561341" indent="-280670" lvl="1">
              <a:lnSpc>
                <a:spcPts val="3380"/>
              </a:lnSpc>
              <a:buFont typeface="Arial"/>
              <a:buChar char="•"/>
            </a:pPr>
            <a:r>
              <a:rPr lang="en-US" sz="2600" spc="13">
                <a:solidFill>
                  <a:srgbClr val="000000"/>
                </a:solidFill>
                <a:latin typeface="Arial Bold"/>
              </a:rPr>
              <a:t>Dictionary Lookup</a:t>
            </a:r>
            <a:r>
              <a:rPr lang="en-US" sz="2600" spc="13">
                <a:solidFill>
                  <a:srgbClr val="000000"/>
                </a:solidFill>
                <a:latin typeface="Arial"/>
              </a:rPr>
              <a:t>: Verifying words against a Turkish dictionary.</a:t>
            </a:r>
          </a:p>
          <a:p>
            <a:pPr algn="just" marL="561341" indent="-280670" lvl="1">
              <a:lnSpc>
                <a:spcPts val="3380"/>
              </a:lnSpc>
              <a:buFont typeface="Arial"/>
              <a:buChar char="•"/>
            </a:pPr>
            <a:r>
              <a:rPr lang="en-US" sz="2600" spc="13">
                <a:solidFill>
                  <a:srgbClr val="000000"/>
                </a:solidFill>
                <a:latin typeface="Arial Bold"/>
              </a:rPr>
              <a:t>Proper Sentence Analysis</a:t>
            </a:r>
            <a:r>
              <a:rPr lang="en-US" sz="2600" spc="13">
                <a:solidFill>
                  <a:srgbClr val="000000"/>
                </a:solidFill>
                <a:latin typeface="Arial"/>
              </a:rPr>
              <a:t>:  Composing the sentences using the most proper words and selecting most proper sentence.</a:t>
            </a:r>
          </a:p>
          <a:p>
            <a:pPr algn="just">
              <a:lnSpc>
                <a:spcPts val="3380"/>
              </a:lnSpc>
            </a:pP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5" id="5"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Freeform 6" id="6"/>
          <p:cNvSpPr/>
          <p:nvPr/>
        </p:nvSpPr>
        <p:spPr>
          <a:xfrm flipH="false" flipV="false" rot="0">
            <a:off x="6345982" y="1653602"/>
            <a:ext cx="3072338" cy="3684145"/>
          </a:xfrm>
          <a:custGeom>
            <a:avLst/>
            <a:gdLst/>
            <a:ahLst/>
            <a:cxnLst/>
            <a:rect r="r" b="b" t="t" l="l"/>
            <a:pathLst>
              <a:path h="3684145" w="3072338">
                <a:moveTo>
                  <a:pt x="0" y="0"/>
                </a:moveTo>
                <a:lnTo>
                  <a:pt x="3072338" y="0"/>
                </a:lnTo>
                <a:lnTo>
                  <a:pt x="3072338" y="3684146"/>
                </a:lnTo>
                <a:lnTo>
                  <a:pt x="0" y="3684146"/>
                </a:lnTo>
                <a:lnTo>
                  <a:pt x="0" y="0"/>
                </a:lnTo>
                <a:close/>
              </a:path>
            </a:pathLst>
          </a:custGeom>
          <a:blipFill>
            <a:blip r:embed="rId3"/>
            <a:stretch>
              <a:fillRect l="0" t="0" r="0" b="0"/>
            </a:stretch>
          </a:blipFill>
        </p:spPr>
      </p:sp>
      <p:sp>
        <p:nvSpPr>
          <p:cNvPr name="TextBox 7" id="7"/>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TextBox 8" id="8"/>
          <p:cNvSpPr txBox="true"/>
          <p:nvPr/>
        </p:nvSpPr>
        <p:spPr>
          <a:xfrm rot="0">
            <a:off x="254000" y="3387"/>
            <a:ext cx="916432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Design Plan</a:t>
            </a:r>
          </a:p>
        </p:txBody>
      </p:sp>
      <p:sp>
        <p:nvSpPr>
          <p:cNvPr name="TextBox 9" id="9"/>
          <p:cNvSpPr txBox="true"/>
          <p:nvPr/>
        </p:nvSpPr>
        <p:spPr>
          <a:xfrm rot="0">
            <a:off x="253609" y="1179073"/>
            <a:ext cx="5865837" cy="3472180"/>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Bold"/>
              </a:rPr>
              <a:t>   1. Character Substitution</a:t>
            </a:r>
          </a:p>
          <a:p>
            <a:pPr algn="just">
              <a:lnSpc>
                <a:spcPts val="3380"/>
              </a:lnSpc>
            </a:pPr>
            <a:r>
              <a:rPr lang="en-US" sz="2600" spc="13">
                <a:solidFill>
                  <a:srgbClr val="000000"/>
                </a:solidFill>
                <a:latin typeface="Arial"/>
              </a:rPr>
              <a:t>Different forms of words are generated by substituting some letters with its </a:t>
            </a:r>
            <a:r>
              <a:rPr lang="en-US" sz="2600" spc="13">
                <a:solidFill>
                  <a:srgbClr val="000000"/>
                </a:solidFill>
                <a:latin typeface="Arial Bold"/>
              </a:rPr>
              <a:t>Turkish equivalent</a:t>
            </a:r>
            <a:r>
              <a:rPr lang="en-US" sz="2600" spc="13">
                <a:solidFill>
                  <a:srgbClr val="000000"/>
                </a:solidFill>
                <a:latin typeface="Arial"/>
              </a:rPr>
              <a:t>. As a result of this process, 2 to the power of n words are generated, where n is the number of letters not found on the English keyboard in the word.</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4"/>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5" id="5"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Freeform 6" id="6"/>
          <p:cNvSpPr/>
          <p:nvPr/>
        </p:nvSpPr>
        <p:spPr>
          <a:xfrm flipH="false" flipV="false" rot="0">
            <a:off x="6348207" y="1657647"/>
            <a:ext cx="3070113" cy="3676057"/>
          </a:xfrm>
          <a:custGeom>
            <a:avLst/>
            <a:gdLst/>
            <a:ahLst/>
            <a:cxnLst/>
            <a:rect r="r" b="b" t="t" l="l"/>
            <a:pathLst>
              <a:path h="3676057" w="3070113">
                <a:moveTo>
                  <a:pt x="0" y="0"/>
                </a:moveTo>
                <a:lnTo>
                  <a:pt x="3070113" y="0"/>
                </a:lnTo>
                <a:lnTo>
                  <a:pt x="3070113" y="3676056"/>
                </a:lnTo>
                <a:lnTo>
                  <a:pt x="0" y="3676056"/>
                </a:lnTo>
                <a:lnTo>
                  <a:pt x="0" y="0"/>
                </a:lnTo>
                <a:close/>
              </a:path>
            </a:pathLst>
          </a:custGeom>
          <a:blipFill>
            <a:blip r:embed="rId3"/>
            <a:stretch>
              <a:fillRect l="0" t="0" r="0" b="0"/>
            </a:stretch>
          </a:blipFill>
        </p:spPr>
      </p:sp>
      <p:sp>
        <p:nvSpPr>
          <p:cNvPr name="TextBox 7" id="7"/>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TextBox 8" id="8"/>
          <p:cNvSpPr txBox="true"/>
          <p:nvPr/>
        </p:nvSpPr>
        <p:spPr>
          <a:xfrm rot="0">
            <a:off x="254000" y="3387"/>
            <a:ext cx="916432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Design Plan</a:t>
            </a:r>
          </a:p>
        </p:txBody>
      </p:sp>
      <p:sp>
        <p:nvSpPr>
          <p:cNvPr name="TextBox 9" id="9"/>
          <p:cNvSpPr txBox="true"/>
          <p:nvPr/>
        </p:nvSpPr>
        <p:spPr>
          <a:xfrm rot="0">
            <a:off x="253609" y="1179073"/>
            <a:ext cx="5828323" cy="3043555"/>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Bold"/>
              </a:rPr>
              <a:t>   2. Dictionary Lookup</a:t>
            </a:r>
          </a:p>
          <a:p>
            <a:pPr algn="just">
              <a:lnSpc>
                <a:spcPts val="3380"/>
              </a:lnSpc>
            </a:pPr>
            <a:r>
              <a:rPr lang="en-US" sz="2600" spc="13">
                <a:solidFill>
                  <a:srgbClr val="000000"/>
                </a:solidFill>
                <a:latin typeface="Arial"/>
              </a:rPr>
              <a:t>Having too many different forms of a word can make the next step difficult. Some of these words must be eliminated to increase efficiency. The best way to do this is to eliminate words that are not in the </a:t>
            </a:r>
            <a:r>
              <a:rPr lang="en-US" sz="2600" spc="13">
                <a:solidFill>
                  <a:srgbClr val="000000"/>
                </a:solidFill>
                <a:latin typeface="Arial Bold"/>
              </a:rPr>
              <a:t>dictionary</a:t>
            </a:r>
            <a:r>
              <a:rPr lang="en-US" sz="2600" spc="13">
                <a:solidFill>
                  <a:srgbClr val="000000"/>
                </a:solidFill>
                <a:latin typeface="Arial"/>
              </a:rPr>
              <a:t>.</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4"/>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Freeform 5" id="5"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Freeform 6" id="6"/>
          <p:cNvSpPr/>
          <p:nvPr/>
        </p:nvSpPr>
        <p:spPr>
          <a:xfrm flipH="false" flipV="false" rot="0">
            <a:off x="6305858" y="1752347"/>
            <a:ext cx="3336388" cy="2794956"/>
          </a:xfrm>
          <a:custGeom>
            <a:avLst/>
            <a:gdLst/>
            <a:ahLst/>
            <a:cxnLst/>
            <a:rect r="r" b="b" t="t" l="l"/>
            <a:pathLst>
              <a:path h="2794956" w="3336388">
                <a:moveTo>
                  <a:pt x="0" y="0"/>
                </a:moveTo>
                <a:lnTo>
                  <a:pt x="3336388" y="0"/>
                </a:lnTo>
                <a:lnTo>
                  <a:pt x="3336388" y="2794957"/>
                </a:lnTo>
                <a:lnTo>
                  <a:pt x="0" y="2794957"/>
                </a:lnTo>
                <a:lnTo>
                  <a:pt x="0" y="0"/>
                </a:lnTo>
                <a:close/>
              </a:path>
            </a:pathLst>
          </a:custGeom>
          <a:blipFill>
            <a:blip r:embed="rId3"/>
            <a:stretch>
              <a:fillRect l="0" t="0" r="0" b="0"/>
            </a:stretch>
          </a:blipFill>
        </p:spPr>
      </p:sp>
      <p:sp>
        <p:nvSpPr>
          <p:cNvPr name="TextBox 7" id="7"/>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TextBox 8" id="8"/>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9" id="9"/>
          <p:cNvSpPr txBox="true"/>
          <p:nvPr/>
        </p:nvSpPr>
        <p:spPr>
          <a:xfrm rot="0">
            <a:off x="254000" y="3387"/>
            <a:ext cx="916432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Design Plan</a:t>
            </a:r>
          </a:p>
        </p:txBody>
      </p:sp>
      <p:sp>
        <p:nvSpPr>
          <p:cNvPr name="TextBox 10" id="10"/>
          <p:cNvSpPr txBox="true"/>
          <p:nvPr/>
        </p:nvSpPr>
        <p:spPr>
          <a:xfrm rot="0">
            <a:off x="253609" y="1179073"/>
            <a:ext cx="5828323" cy="4329430"/>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Bold"/>
              </a:rPr>
              <a:t>   3. Proper Sentence Analysis</a:t>
            </a:r>
          </a:p>
          <a:p>
            <a:pPr algn="just">
              <a:lnSpc>
                <a:spcPts val="3380"/>
              </a:lnSpc>
            </a:pPr>
            <a:r>
              <a:rPr lang="en-US" sz="2600" spc="13">
                <a:solidFill>
                  <a:srgbClr val="000000"/>
                </a:solidFill>
                <a:latin typeface="Arial"/>
              </a:rPr>
              <a:t>Following the elimination phase, the creation of sentences necessitates the combination of various word forms. When multiple sentences are possible, the selection of the word form must be determined based on the context. </a:t>
            </a:r>
            <a:r>
              <a:rPr lang="en-US" sz="2600" spc="13">
                <a:solidFill>
                  <a:srgbClr val="000000"/>
                </a:solidFill>
                <a:latin typeface="Arial Bold"/>
              </a:rPr>
              <a:t>A Deep Learning Model</a:t>
            </a:r>
            <a:r>
              <a:rPr lang="en-US" sz="2600" spc="13">
                <a:solidFill>
                  <a:srgbClr val="000000"/>
                </a:solidFill>
                <a:latin typeface="Arial"/>
              </a:rPr>
              <a:t> must be examine the sentences and select the most proper one.</a:t>
            </a:r>
          </a:p>
        </p:txBody>
      </p:sp>
      <p:grpSp>
        <p:nvGrpSpPr>
          <p:cNvPr name="Group 11" id="11"/>
          <p:cNvGrpSpPr/>
          <p:nvPr/>
        </p:nvGrpSpPr>
        <p:grpSpPr>
          <a:xfrm rot="0">
            <a:off x="-5080" y="6903720"/>
            <a:ext cx="9763760" cy="416560"/>
            <a:chOff x="0" y="0"/>
            <a:chExt cx="13018347" cy="555413"/>
          </a:xfrm>
        </p:grpSpPr>
        <p:sp>
          <p:nvSpPr>
            <p:cNvPr name="Freeform 12" id="12"/>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3" id="13"/>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4" id="14"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4"/>
            <a:stretch>
              <a:fillRect l="0" t="0" r="0" b="0"/>
            </a:stretch>
          </a:blipFill>
        </p:spPr>
      </p:sp>
      <p:sp>
        <p:nvSpPr>
          <p:cNvPr name="TextBox 15" id="15"/>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6" id="16"/>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Requirements</a:t>
            </a:r>
          </a:p>
        </p:txBody>
      </p:sp>
      <p:sp>
        <p:nvSpPr>
          <p:cNvPr name="TextBox 9" id="9"/>
          <p:cNvSpPr txBox="true"/>
          <p:nvPr/>
        </p:nvSpPr>
        <p:spPr>
          <a:xfrm rot="0">
            <a:off x="253609" y="1179073"/>
            <a:ext cx="9172331" cy="3043555"/>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a:rPr>
              <a:t>To complete this project, some of the requirements are;</a:t>
            </a:r>
          </a:p>
          <a:p>
            <a:pPr algn="just" marL="561341" indent="-280670" lvl="1">
              <a:lnSpc>
                <a:spcPts val="3380"/>
              </a:lnSpc>
              <a:buFont typeface="Arial"/>
              <a:buChar char="•"/>
            </a:pPr>
            <a:r>
              <a:rPr lang="en-US" sz="2600" spc="13">
                <a:solidFill>
                  <a:srgbClr val="000000"/>
                </a:solidFill>
                <a:latin typeface="Arial"/>
              </a:rPr>
              <a:t>A </a:t>
            </a:r>
            <a:r>
              <a:rPr lang="en-US" sz="2600" spc="13">
                <a:solidFill>
                  <a:srgbClr val="000000"/>
                </a:solidFill>
                <a:latin typeface="Arial Bold"/>
              </a:rPr>
              <a:t>web extension</a:t>
            </a:r>
            <a:r>
              <a:rPr lang="en-US" sz="2600" spc="13">
                <a:solidFill>
                  <a:srgbClr val="000000"/>
                </a:solidFill>
                <a:latin typeface="Arial"/>
              </a:rPr>
              <a:t> must be created that can read and modify text within text areas.</a:t>
            </a:r>
          </a:p>
          <a:p>
            <a:pPr algn="just" marL="561341" indent="-280670" lvl="1">
              <a:lnSpc>
                <a:spcPts val="3380"/>
              </a:lnSpc>
              <a:buFont typeface="Arial"/>
              <a:buChar char="•"/>
            </a:pPr>
            <a:r>
              <a:rPr lang="en-US" sz="2600" spc="13">
                <a:solidFill>
                  <a:srgbClr val="000000"/>
                </a:solidFill>
                <a:latin typeface="Arial"/>
              </a:rPr>
              <a:t>A </a:t>
            </a:r>
            <a:r>
              <a:rPr lang="en-US" sz="2600" spc="13">
                <a:solidFill>
                  <a:srgbClr val="000000"/>
                </a:solidFill>
                <a:latin typeface="Arial Bold"/>
              </a:rPr>
              <a:t>Deep Learning Model</a:t>
            </a:r>
            <a:r>
              <a:rPr lang="en-US" sz="2600" spc="13">
                <a:solidFill>
                  <a:srgbClr val="000000"/>
                </a:solidFill>
                <a:latin typeface="Arial"/>
              </a:rPr>
              <a:t> must be developed and trained with Turkish sentences to select proper sentence.</a:t>
            </a:r>
          </a:p>
          <a:p>
            <a:pPr algn="just" marL="561341" indent="-280670" lvl="1">
              <a:lnSpc>
                <a:spcPts val="3380"/>
              </a:lnSpc>
              <a:buFont typeface="Arial"/>
              <a:buChar char="•"/>
            </a:pPr>
            <a:r>
              <a:rPr lang="en-US" sz="2600" spc="13">
                <a:solidFill>
                  <a:srgbClr val="000000"/>
                </a:solidFill>
                <a:latin typeface="Arial"/>
              </a:rPr>
              <a:t>The plugin must be </a:t>
            </a:r>
            <a:r>
              <a:rPr lang="en-US" sz="2600" spc="13">
                <a:solidFill>
                  <a:srgbClr val="000000"/>
                </a:solidFill>
                <a:latin typeface="Arial Bold"/>
              </a:rPr>
              <a:t>tested</a:t>
            </a:r>
            <a:r>
              <a:rPr lang="en-US" sz="2600" spc="13">
                <a:solidFill>
                  <a:srgbClr val="000000"/>
                </a:solidFill>
                <a:latin typeface="Arial"/>
              </a:rPr>
              <a:t> with trivial (“bugun”) and non-trivial (“cig”) cases.</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80" y="6105"/>
            <a:ext cx="9763760" cy="822960"/>
            <a:chOff x="0" y="0"/>
            <a:chExt cx="13018347" cy="1097280"/>
          </a:xfrm>
        </p:grpSpPr>
        <p:sp>
          <p:nvSpPr>
            <p:cNvPr name="Freeform 3" id="3"/>
            <p:cNvSpPr/>
            <p:nvPr/>
          </p:nvSpPr>
          <p:spPr>
            <a:xfrm flipH="false" flipV="false" rot="0">
              <a:off x="6731" y="6731"/>
              <a:ext cx="13004800" cy="1083818"/>
            </a:xfrm>
            <a:custGeom>
              <a:avLst/>
              <a:gdLst/>
              <a:ahLst/>
              <a:cxnLst/>
              <a:rect r="r" b="b" t="t" l="l"/>
              <a:pathLst>
                <a:path h="1083818" w="13004800">
                  <a:moveTo>
                    <a:pt x="0" y="0"/>
                  </a:moveTo>
                  <a:lnTo>
                    <a:pt x="13004800" y="0"/>
                  </a:lnTo>
                  <a:lnTo>
                    <a:pt x="13004800" y="1083818"/>
                  </a:lnTo>
                  <a:lnTo>
                    <a:pt x="0" y="1083818"/>
                  </a:lnTo>
                  <a:close/>
                </a:path>
              </a:pathLst>
            </a:custGeom>
            <a:gradFill rotWithShape="true">
              <a:gsLst>
                <a:gs pos="0">
                  <a:srgbClr val="72BFC5">
                    <a:alpha val="100000"/>
                  </a:srgbClr>
                </a:gs>
                <a:gs pos="100000">
                  <a:srgbClr val="4597A0">
                    <a:alpha val="100000"/>
                  </a:srgbClr>
                </a:gs>
              </a:gsLst>
              <a:lin ang="0"/>
            </a:gradFill>
          </p:spPr>
        </p:sp>
        <p:sp>
          <p:nvSpPr>
            <p:cNvPr name="Freeform 4" id="4"/>
            <p:cNvSpPr/>
            <p:nvPr/>
          </p:nvSpPr>
          <p:spPr>
            <a:xfrm flipH="false" flipV="false" rot="0">
              <a:off x="0" y="0"/>
              <a:ext cx="13018263" cy="1097280"/>
            </a:xfrm>
            <a:custGeom>
              <a:avLst/>
              <a:gdLst/>
              <a:ahLst/>
              <a:cxnLst/>
              <a:rect r="r" b="b" t="t" l="l"/>
              <a:pathLst>
                <a:path h="1097280" w="13018263">
                  <a:moveTo>
                    <a:pt x="6731" y="0"/>
                  </a:moveTo>
                  <a:lnTo>
                    <a:pt x="13011531" y="0"/>
                  </a:lnTo>
                  <a:cubicBezTo>
                    <a:pt x="13015213" y="0"/>
                    <a:pt x="13018263" y="3048"/>
                    <a:pt x="13018263" y="6731"/>
                  </a:cubicBezTo>
                  <a:lnTo>
                    <a:pt x="13018263" y="1090549"/>
                  </a:lnTo>
                  <a:cubicBezTo>
                    <a:pt x="13018263" y="1094232"/>
                    <a:pt x="13015213" y="1097280"/>
                    <a:pt x="13011531" y="1097280"/>
                  </a:cubicBezTo>
                  <a:lnTo>
                    <a:pt x="6731" y="1097280"/>
                  </a:lnTo>
                  <a:cubicBezTo>
                    <a:pt x="3048" y="1097280"/>
                    <a:pt x="0" y="1094232"/>
                    <a:pt x="0" y="1090549"/>
                  </a:cubicBezTo>
                  <a:lnTo>
                    <a:pt x="0" y="6731"/>
                  </a:lnTo>
                  <a:cubicBezTo>
                    <a:pt x="0" y="3048"/>
                    <a:pt x="3048" y="0"/>
                    <a:pt x="6731" y="0"/>
                  </a:cubicBezTo>
                  <a:moveTo>
                    <a:pt x="6731" y="13589"/>
                  </a:moveTo>
                  <a:lnTo>
                    <a:pt x="6731" y="6731"/>
                  </a:lnTo>
                  <a:lnTo>
                    <a:pt x="13462" y="6731"/>
                  </a:lnTo>
                  <a:lnTo>
                    <a:pt x="13462" y="1090549"/>
                  </a:lnTo>
                  <a:lnTo>
                    <a:pt x="6731" y="1090549"/>
                  </a:lnTo>
                  <a:lnTo>
                    <a:pt x="6731" y="1083818"/>
                  </a:lnTo>
                  <a:lnTo>
                    <a:pt x="13011531" y="1083818"/>
                  </a:lnTo>
                  <a:lnTo>
                    <a:pt x="13011531" y="1090549"/>
                  </a:lnTo>
                  <a:lnTo>
                    <a:pt x="13004800" y="1090549"/>
                  </a:lnTo>
                  <a:lnTo>
                    <a:pt x="13004800" y="6731"/>
                  </a:lnTo>
                  <a:lnTo>
                    <a:pt x="13011531" y="6731"/>
                  </a:lnTo>
                  <a:lnTo>
                    <a:pt x="13011531" y="13462"/>
                  </a:lnTo>
                  <a:lnTo>
                    <a:pt x="6731" y="13462"/>
                  </a:lnTo>
                  <a:close/>
                </a:path>
              </a:pathLst>
            </a:custGeom>
            <a:solidFill>
              <a:srgbClr val="000000"/>
            </a:solidFill>
          </p:spPr>
        </p:sp>
      </p:grpSp>
      <p:sp>
        <p:nvSpPr>
          <p:cNvPr name="TextBox 5" id="5"/>
          <p:cNvSpPr txBox="true"/>
          <p:nvPr/>
        </p:nvSpPr>
        <p:spPr>
          <a:xfrm rot="0">
            <a:off x="1635760" y="6989328"/>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GTÜ - Bilgisayar Mühendisliği Bölümü</a:t>
            </a:r>
          </a:p>
        </p:txBody>
      </p:sp>
      <p:sp>
        <p:nvSpPr>
          <p:cNvPr name="Freeform 6" id="6" descr="C:\Users\rehin99\Desktop\gtu-logo.png"/>
          <p:cNvSpPr/>
          <p:nvPr/>
        </p:nvSpPr>
        <p:spPr>
          <a:xfrm flipH="false" flipV="false" rot="0">
            <a:off x="8534400" y="46885"/>
            <a:ext cx="1184046" cy="741398"/>
          </a:xfrm>
          <a:custGeom>
            <a:avLst/>
            <a:gdLst/>
            <a:ahLst/>
            <a:cxnLst/>
            <a:rect r="r" b="b" t="t" l="l"/>
            <a:pathLst>
              <a:path h="741398" w="1184046">
                <a:moveTo>
                  <a:pt x="0" y="0"/>
                </a:moveTo>
                <a:lnTo>
                  <a:pt x="1184046" y="0"/>
                </a:lnTo>
                <a:lnTo>
                  <a:pt x="1184046" y="741399"/>
                </a:lnTo>
                <a:lnTo>
                  <a:pt x="0" y="741399"/>
                </a:lnTo>
                <a:lnTo>
                  <a:pt x="0" y="0"/>
                </a:lnTo>
                <a:close/>
              </a:path>
            </a:pathLst>
          </a:custGeom>
          <a:blipFill>
            <a:blip r:embed="rId2"/>
            <a:stretch>
              <a:fillRect l="0" t="0" r="-110" b="0"/>
            </a:stretch>
          </a:blipFill>
        </p:spPr>
      </p:sp>
      <p:sp>
        <p:nvSpPr>
          <p:cNvPr name="TextBox 7" id="7"/>
          <p:cNvSpPr txBox="true"/>
          <p:nvPr/>
        </p:nvSpPr>
        <p:spPr>
          <a:xfrm rot="0">
            <a:off x="4968240" y="6981412"/>
            <a:ext cx="3149600" cy="232601"/>
          </a:xfrm>
          <a:prstGeom prst="rect">
            <a:avLst/>
          </a:prstGeom>
        </p:spPr>
        <p:txBody>
          <a:bodyPr anchor="t" rtlCol="false" tIns="0" lIns="0" bIns="0" rIns="0">
            <a:spAutoFit/>
          </a:bodyPr>
          <a:lstStyle/>
          <a:p>
            <a:pPr algn="ctr">
              <a:lnSpc>
                <a:spcPts val="1535"/>
              </a:lnSpc>
            </a:pPr>
            <a:r>
              <a:rPr lang="en-US" sz="1279">
                <a:solidFill>
                  <a:srgbClr val="FFFFFF"/>
                </a:solidFill>
                <a:latin typeface="Arial Bold"/>
              </a:rPr>
              <a:t>BİL 495/496 Bitirme Projesi </a:t>
            </a:r>
          </a:p>
        </p:txBody>
      </p:sp>
      <p:sp>
        <p:nvSpPr>
          <p:cNvPr name="TextBox 8" id="8"/>
          <p:cNvSpPr txBox="true"/>
          <p:nvPr/>
        </p:nvSpPr>
        <p:spPr>
          <a:xfrm rot="0">
            <a:off x="254000" y="3387"/>
            <a:ext cx="8188960" cy="742950"/>
          </a:xfrm>
          <a:prstGeom prst="rect">
            <a:avLst/>
          </a:prstGeom>
        </p:spPr>
        <p:txBody>
          <a:bodyPr anchor="t" rtlCol="false" tIns="0" lIns="0" bIns="0" rIns="0">
            <a:spAutoFit/>
          </a:bodyPr>
          <a:lstStyle/>
          <a:p>
            <a:pPr algn="l">
              <a:lnSpc>
                <a:spcPts val="5120"/>
              </a:lnSpc>
            </a:pPr>
            <a:r>
              <a:rPr lang="en-US" sz="4266">
                <a:solidFill>
                  <a:srgbClr val="FFFFFF"/>
                </a:solidFill>
                <a:latin typeface="Arial"/>
              </a:rPr>
              <a:t>Requirements</a:t>
            </a:r>
          </a:p>
        </p:txBody>
      </p:sp>
      <p:sp>
        <p:nvSpPr>
          <p:cNvPr name="TextBox 9" id="9"/>
          <p:cNvSpPr txBox="true"/>
          <p:nvPr/>
        </p:nvSpPr>
        <p:spPr>
          <a:xfrm rot="0">
            <a:off x="253365" y="1179195"/>
            <a:ext cx="9129542" cy="3472180"/>
          </a:xfrm>
          <a:prstGeom prst="rect">
            <a:avLst/>
          </a:prstGeom>
        </p:spPr>
        <p:txBody>
          <a:bodyPr anchor="t" rtlCol="false" tIns="0" lIns="0" bIns="0" rIns="0">
            <a:spAutoFit/>
          </a:bodyPr>
          <a:lstStyle/>
          <a:p>
            <a:pPr algn="just">
              <a:lnSpc>
                <a:spcPts val="3380"/>
              </a:lnSpc>
            </a:pPr>
            <a:r>
              <a:rPr lang="en-US" sz="2600" spc="13">
                <a:solidFill>
                  <a:srgbClr val="000000"/>
                </a:solidFill>
                <a:latin typeface="Arial"/>
              </a:rPr>
              <a:t>To satisfy the requirements, the following steps will be</a:t>
            </a:r>
            <a:r>
              <a:rPr lang="en-US" sz="2600" spc="13">
                <a:solidFill>
                  <a:srgbClr val="000000"/>
                </a:solidFill>
                <a:latin typeface="Arial"/>
              </a:rPr>
              <a:t> </a:t>
            </a:r>
          </a:p>
          <a:p>
            <a:pPr algn="just">
              <a:lnSpc>
                <a:spcPts val="3380"/>
              </a:lnSpc>
            </a:pPr>
            <a:r>
              <a:rPr lang="en-US" sz="2600" spc="13">
                <a:solidFill>
                  <a:srgbClr val="000000"/>
                </a:solidFill>
                <a:latin typeface="Arial"/>
              </a:rPr>
              <a:t>applied;</a:t>
            </a:r>
          </a:p>
          <a:p>
            <a:pPr algn="just" marL="561341" indent="-280670" lvl="1">
              <a:lnSpc>
                <a:spcPts val="3380"/>
              </a:lnSpc>
              <a:buFont typeface="Arial"/>
              <a:buChar char="•"/>
            </a:pPr>
            <a:r>
              <a:rPr lang="en-US" sz="2600" spc="13">
                <a:solidFill>
                  <a:srgbClr val="000000"/>
                </a:solidFill>
                <a:latin typeface="Arial"/>
              </a:rPr>
              <a:t>Web extension will be developed in </a:t>
            </a:r>
            <a:r>
              <a:rPr lang="en-US" sz="2600" spc="13">
                <a:solidFill>
                  <a:srgbClr val="000000"/>
                </a:solidFill>
                <a:latin typeface="Arial Bold"/>
              </a:rPr>
              <a:t>JavaScript</a:t>
            </a:r>
            <a:r>
              <a:rPr lang="en-US" sz="2600" spc="13">
                <a:solidFill>
                  <a:srgbClr val="000000"/>
                </a:solidFill>
                <a:latin typeface="Arial"/>
              </a:rPr>
              <a:t>.</a:t>
            </a:r>
          </a:p>
          <a:p>
            <a:pPr algn="just" marL="561341" indent="-280670" lvl="1">
              <a:lnSpc>
                <a:spcPts val="3380"/>
              </a:lnSpc>
              <a:buFont typeface="Arial"/>
              <a:buChar char="•"/>
            </a:pPr>
            <a:r>
              <a:rPr lang="en-US" sz="2600" spc="13">
                <a:solidFill>
                  <a:srgbClr val="000000"/>
                </a:solidFill>
                <a:latin typeface="Arial"/>
              </a:rPr>
              <a:t>Extensive vocabulary for </a:t>
            </a:r>
            <a:r>
              <a:rPr lang="en-US" sz="2600" spc="13">
                <a:solidFill>
                  <a:srgbClr val="000000"/>
                </a:solidFill>
                <a:latin typeface="Arial Bold"/>
              </a:rPr>
              <a:t>Turkish dictionary</a:t>
            </a:r>
            <a:r>
              <a:rPr lang="en-US" sz="2600" spc="13">
                <a:solidFill>
                  <a:srgbClr val="000000"/>
                </a:solidFill>
                <a:latin typeface="Arial"/>
              </a:rPr>
              <a:t> will be collected.</a:t>
            </a:r>
          </a:p>
          <a:p>
            <a:pPr algn="just" marL="561341" indent="-280670" lvl="1">
              <a:lnSpc>
                <a:spcPts val="3380"/>
              </a:lnSpc>
              <a:buFont typeface="Arial"/>
              <a:buChar char="•"/>
            </a:pPr>
            <a:r>
              <a:rPr lang="en-US" sz="2600" spc="13">
                <a:solidFill>
                  <a:srgbClr val="000000"/>
                </a:solidFill>
                <a:latin typeface="Arial Bold"/>
              </a:rPr>
              <a:t>Dataset of sentence</a:t>
            </a:r>
            <a:r>
              <a:rPr lang="en-US" sz="2600" spc="13">
                <a:solidFill>
                  <a:srgbClr val="000000"/>
                </a:solidFill>
                <a:latin typeface="Arial"/>
              </a:rPr>
              <a:t> will be gathered to train deep learning model.</a:t>
            </a:r>
          </a:p>
          <a:p>
            <a:pPr algn="just" marL="561341" indent="-280670" lvl="1">
              <a:lnSpc>
                <a:spcPts val="3380"/>
              </a:lnSpc>
              <a:buFont typeface="Arial"/>
              <a:buChar char="•"/>
            </a:pPr>
            <a:r>
              <a:rPr lang="en-US" sz="2600" spc="13">
                <a:solidFill>
                  <a:srgbClr val="000000"/>
                </a:solidFill>
                <a:latin typeface="Arial"/>
              </a:rPr>
              <a:t>A Deep Learning Model will be developed in </a:t>
            </a:r>
            <a:r>
              <a:rPr lang="en-US" sz="2600" spc="13">
                <a:solidFill>
                  <a:srgbClr val="000000"/>
                </a:solidFill>
                <a:latin typeface="Arial Bold"/>
              </a:rPr>
              <a:t>Python</a:t>
            </a:r>
            <a:r>
              <a:rPr lang="en-US" sz="2600" spc="13">
                <a:solidFill>
                  <a:srgbClr val="000000"/>
                </a:solidFill>
                <a:latin typeface="Arial"/>
              </a:rPr>
              <a:t>.</a:t>
            </a:r>
          </a:p>
        </p:txBody>
      </p:sp>
      <p:grpSp>
        <p:nvGrpSpPr>
          <p:cNvPr name="Group 10" id="10"/>
          <p:cNvGrpSpPr/>
          <p:nvPr/>
        </p:nvGrpSpPr>
        <p:grpSpPr>
          <a:xfrm rot="0">
            <a:off x="-5080" y="6903720"/>
            <a:ext cx="9763760" cy="416560"/>
            <a:chOff x="0" y="0"/>
            <a:chExt cx="13018347" cy="555413"/>
          </a:xfrm>
        </p:grpSpPr>
        <p:sp>
          <p:nvSpPr>
            <p:cNvPr name="Freeform 11" id="11"/>
            <p:cNvSpPr/>
            <p:nvPr/>
          </p:nvSpPr>
          <p:spPr>
            <a:xfrm flipH="false" flipV="false" rot="0">
              <a:off x="6731" y="6731"/>
              <a:ext cx="13004800" cy="541909"/>
            </a:xfrm>
            <a:custGeom>
              <a:avLst/>
              <a:gdLst/>
              <a:ahLst/>
              <a:cxnLst/>
              <a:rect r="r" b="b" t="t" l="l"/>
              <a:pathLst>
                <a:path h="541909" w="13004800">
                  <a:moveTo>
                    <a:pt x="0" y="0"/>
                  </a:moveTo>
                  <a:lnTo>
                    <a:pt x="13004800" y="0"/>
                  </a:lnTo>
                  <a:lnTo>
                    <a:pt x="13004800" y="541909"/>
                  </a:lnTo>
                  <a:lnTo>
                    <a:pt x="0" y="541909"/>
                  </a:lnTo>
                  <a:close/>
                </a:path>
              </a:pathLst>
            </a:custGeom>
            <a:solidFill>
              <a:srgbClr val="3C8C93"/>
            </a:solidFill>
          </p:spPr>
        </p:sp>
        <p:sp>
          <p:nvSpPr>
            <p:cNvPr name="Freeform 12" id="12"/>
            <p:cNvSpPr/>
            <p:nvPr/>
          </p:nvSpPr>
          <p:spPr>
            <a:xfrm flipH="false" flipV="false" rot="0">
              <a:off x="0" y="0"/>
              <a:ext cx="13018263" cy="555371"/>
            </a:xfrm>
            <a:custGeom>
              <a:avLst/>
              <a:gdLst/>
              <a:ahLst/>
              <a:cxnLst/>
              <a:rect r="r" b="b" t="t" l="l"/>
              <a:pathLst>
                <a:path h="555371" w="13018263">
                  <a:moveTo>
                    <a:pt x="6731" y="0"/>
                  </a:moveTo>
                  <a:lnTo>
                    <a:pt x="13011531" y="0"/>
                  </a:lnTo>
                  <a:cubicBezTo>
                    <a:pt x="13015213" y="0"/>
                    <a:pt x="13018263" y="3048"/>
                    <a:pt x="13018263" y="6731"/>
                  </a:cubicBezTo>
                  <a:lnTo>
                    <a:pt x="13018263" y="548640"/>
                  </a:lnTo>
                  <a:cubicBezTo>
                    <a:pt x="13018263" y="552323"/>
                    <a:pt x="13015213" y="555371"/>
                    <a:pt x="13011531" y="555371"/>
                  </a:cubicBezTo>
                  <a:lnTo>
                    <a:pt x="6731" y="555371"/>
                  </a:lnTo>
                  <a:cubicBezTo>
                    <a:pt x="3048" y="555371"/>
                    <a:pt x="0" y="552323"/>
                    <a:pt x="0" y="548640"/>
                  </a:cubicBezTo>
                  <a:lnTo>
                    <a:pt x="0" y="6731"/>
                  </a:lnTo>
                  <a:cubicBezTo>
                    <a:pt x="0" y="3048"/>
                    <a:pt x="3048" y="0"/>
                    <a:pt x="6731" y="0"/>
                  </a:cubicBezTo>
                  <a:moveTo>
                    <a:pt x="6731" y="13589"/>
                  </a:moveTo>
                  <a:lnTo>
                    <a:pt x="6731" y="6731"/>
                  </a:lnTo>
                  <a:lnTo>
                    <a:pt x="13462" y="6731"/>
                  </a:lnTo>
                  <a:lnTo>
                    <a:pt x="13462" y="548640"/>
                  </a:lnTo>
                  <a:lnTo>
                    <a:pt x="6731" y="548640"/>
                  </a:lnTo>
                  <a:lnTo>
                    <a:pt x="6731" y="541909"/>
                  </a:lnTo>
                  <a:lnTo>
                    <a:pt x="13011531" y="541909"/>
                  </a:lnTo>
                  <a:lnTo>
                    <a:pt x="13011531" y="548640"/>
                  </a:lnTo>
                  <a:lnTo>
                    <a:pt x="13004800" y="548640"/>
                  </a:lnTo>
                  <a:lnTo>
                    <a:pt x="13004800" y="6731"/>
                  </a:lnTo>
                  <a:lnTo>
                    <a:pt x="13011531" y="6731"/>
                  </a:lnTo>
                  <a:lnTo>
                    <a:pt x="13011531" y="13462"/>
                  </a:lnTo>
                  <a:lnTo>
                    <a:pt x="6731" y="13462"/>
                  </a:lnTo>
                  <a:close/>
                </a:path>
              </a:pathLst>
            </a:custGeom>
            <a:solidFill>
              <a:srgbClr val="000000"/>
            </a:solidFill>
          </p:spPr>
        </p:sp>
      </p:grpSp>
      <p:sp>
        <p:nvSpPr>
          <p:cNvPr name="Freeform 13" id="13" descr="C:\Users\rehin99\Desktop\bilg-logo.png"/>
          <p:cNvSpPr/>
          <p:nvPr/>
        </p:nvSpPr>
        <p:spPr>
          <a:xfrm flipH="false" flipV="false" rot="0">
            <a:off x="87246" y="6258560"/>
            <a:ext cx="1050674" cy="1050674"/>
          </a:xfrm>
          <a:custGeom>
            <a:avLst/>
            <a:gdLst/>
            <a:ahLst/>
            <a:cxnLst/>
            <a:rect r="r" b="b" t="t" l="l"/>
            <a:pathLst>
              <a:path h="1050674" w="1050674">
                <a:moveTo>
                  <a:pt x="0" y="0"/>
                </a:moveTo>
                <a:lnTo>
                  <a:pt x="1050674" y="0"/>
                </a:lnTo>
                <a:lnTo>
                  <a:pt x="1050674" y="1050674"/>
                </a:lnTo>
                <a:lnTo>
                  <a:pt x="0" y="1050674"/>
                </a:lnTo>
                <a:lnTo>
                  <a:pt x="0" y="0"/>
                </a:lnTo>
                <a:close/>
              </a:path>
            </a:pathLst>
          </a:custGeom>
          <a:blipFill>
            <a:blip r:embed="rId3"/>
            <a:stretch>
              <a:fillRect l="0" t="0" r="0" b="0"/>
            </a:stretch>
          </a:blipFill>
        </p:spPr>
      </p:sp>
      <p:sp>
        <p:nvSpPr>
          <p:cNvPr name="TextBox 14" id="14"/>
          <p:cNvSpPr txBox="true"/>
          <p:nvPr/>
        </p:nvSpPr>
        <p:spPr>
          <a:xfrm rot="0">
            <a:off x="1700146" y="6967052"/>
            <a:ext cx="3579666" cy="221332"/>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GTU COMPUTER ENGINEERING DEPARTMENT</a:t>
            </a:r>
          </a:p>
        </p:txBody>
      </p:sp>
      <p:sp>
        <p:nvSpPr>
          <p:cNvPr name="TextBox 15" id="15"/>
          <p:cNvSpPr txBox="true"/>
          <p:nvPr/>
        </p:nvSpPr>
        <p:spPr>
          <a:xfrm rot="0">
            <a:off x="6180706" y="6965833"/>
            <a:ext cx="2841374" cy="205511"/>
          </a:xfrm>
          <a:prstGeom prst="rect">
            <a:avLst/>
          </a:prstGeom>
        </p:spPr>
        <p:txBody>
          <a:bodyPr anchor="t" rtlCol="false" tIns="0" lIns="0" bIns="0" rIns="0">
            <a:spAutoFit/>
          </a:bodyPr>
          <a:lstStyle/>
          <a:p>
            <a:pPr algn="l">
              <a:lnSpc>
                <a:spcPts val="1797"/>
              </a:lnSpc>
            </a:pPr>
            <a:r>
              <a:rPr lang="en-US" sz="1284" spc="26">
                <a:solidFill>
                  <a:srgbClr val="FFFFFF"/>
                </a:solidFill>
                <a:latin typeface="IBM Plex Sans"/>
              </a:rPr>
              <a:t>CSE 496 GRADUATION PROJECT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DAGAb4VsQ1I</dc:identifier>
  <dcterms:modified xsi:type="dcterms:W3CDTF">2011-08-01T06:04:30Z</dcterms:modified>
  <cp:revision>1</cp:revision>
  <dc:title>Lisans_Bitirme_Projesi_llk_Sunum_Formati.pptx</dc:title>
</cp:coreProperties>
</file>